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5" userDrawn="1">
          <p15:clr>
            <a:srgbClr val="A4A3A4"/>
          </p15:clr>
        </p15:guide>
        <p15:guide id="2" orient="horz" pos="1071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22" d="100"/>
          <a:sy n="122" d="100"/>
        </p:scale>
        <p:origin x="-150" y="-42"/>
      </p:cViewPr>
      <p:guideLst>
        <p:guide orient="horz" pos="1185"/>
        <p:guide orient="horz" pos="107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49C01-46D7-41E8-AB91-D2911E600F4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1D3B-6540-4E0E-B104-E2C95E13D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A1D3B-6540-4E0E-B104-E2C95E13DB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5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A1D3B-6540-4E0E-B104-E2C95E13DB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5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A1D3B-6540-4E0E-B104-E2C95E13DB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5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A1D3B-6540-4E0E-B104-E2C95E13DB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5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A1D3B-6540-4E0E-B104-E2C95E13DB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5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7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4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8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6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4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5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2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2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2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2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5B6E-D904-4461-8910-16B5F0A0C62A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7704-C6F6-4A79-8F18-57E2FA2F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1"/>
            <a:ext cx="12191995" cy="685800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AUTO3N. </a:t>
            </a:r>
            <a:r>
              <a:rPr lang="ru-RU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ИТОГИ </a:t>
            </a:r>
            <a:r>
              <a:rPr lang="ru-RU" sz="36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sz="36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sz="36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6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Рейтинг брендов по итогам продаж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платформе 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auto3n.ru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822" y="573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76822" y="1030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6428BE2-B01D-4096-9088-99E045754EC1}"/>
              </a:ext>
            </a:extLst>
          </p:cNvPr>
          <p:cNvGrpSpPr/>
          <p:nvPr/>
        </p:nvGrpSpPr>
        <p:grpSpPr>
          <a:xfrm>
            <a:off x="-2" y="0"/>
            <a:ext cx="5623561" cy="3139692"/>
            <a:chOff x="-1" y="0"/>
            <a:chExt cx="3715604" cy="207446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F317AFF8-7FC6-4AC3-924B-96728767210B}"/>
                </a:ext>
              </a:extLst>
            </p:cNvPr>
            <p:cNvCxnSpPr/>
            <p:nvPr/>
          </p:nvCxnSpPr>
          <p:spPr>
            <a:xfrm>
              <a:off x="0" y="194481"/>
              <a:ext cx="3715603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06D7949-DAF9-42C4-A82F-A675F2FD75A8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787021"/>
              <a:ext cx="2004647" cy="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8D2D3C2F-A8E3-4F0E-B712-3C170BBCFAF9}"/>
                </a:ext>
              </a:extLst>
            </p:cNvPr>
            <p:cNvCxnSpPr/>
            <p:nvPr/>
          </p:nvCxnSpPr>
          <p:spPr>
            <a:xfrm>
              <a:off x="191069" y="0"/>
              <a:ext cx="0" cy="2074460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0CFB253D-5D36-426B-B26E-17B8BD7FA51A}"/>
                </a:ext>
              </a:extLst>
            </p:cNvPr>
            <p:cNvCxnSpPr>
              <a:cxnSpLocks/>
            </p:cNvCxnSpPr>
            <p:nvPr/>
          </p:nvCxnSpPr>
          <p:spPr>
            <a:xfrm>
              <a:off x="780197" y="0"/>
              <a:ext cx="0" cy="1041816"/>
            </a:xfrm>
            <a:prstGeom prst="line">
              <a:avLst/>
            </a:prstGeom>
            <a:ln w="7620">
              <a:solidFill>
                <a:srgbClr val="ED7D3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BAD92AA4-575C-46A4-A3B9-6129577F1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" r="280"/>
            <a:stretch/>
          </p:blipFill>
          <p:spPr>
            <a:xfrm>
              <a:off x="148612" y="152290"/>
              <a:ext cx="678228" cy="682046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3A926E1-B3A8-4009-A9E2-6D998013F8E9}"/>
              </a:ext>
            </a:extLst>
          </p:cNvPr>
          <p:cNvGrpSpPr/>
          <p:nvPr/>
        </p:nvGrpSpPr>
        <p:grpSpPr>
          <a:xfrm>
            <a:off x="6220330" y="5504877"/>
            <a:ext cx="5971671" cy="1444651"/>
            <a:chOff x="6220330" y="5504877"/>
            <a:chExt cx="5971671" cy="1444651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31CEDEF9-555C-4B14-A60B-42006A6C24A8}"/>
                </a:ext>
              </a:extLst>
            </p:cNvPr>
            <p:cNvGrpSpPr/>
            <p:nvPr/>
          </p:nvGrpSpPr>
          <p:grpSpPr>
            <a:xfrm flipH="1">
              <a:off x="6821905" y="5504877"/>
              <a:ext cx="5370096" cy="1444651"/>
              <a:chOff x="-2" y="0"/>
              <a:chExt cx="5370096" cy="1444651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2B396BF7-71F4-4794-8AFF-666D59FEA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" y="939421"/>
                <a:ext cx="5370096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A2A22DFF-C435-4E8A-935C-70AF44E3B5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" y="0"/>
                <a:ext cx="0" cy="1444651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F245528-2349-4B7C-8CAF-F83ACA0F9CD4}"/>
                </a:ext>
              </a:extLst>
            </p:cNvPr>
            <p:cNvSpPr txBox="1"/>
            <p:nvPr/>
          </p:nvSpPr>
          <p:spPr>
            <a:xfrm>
              <a:off x="6220330" y="6478619"/>
              <a:ext cx="558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Aftermarket Forum 16 </a:t>
              </a:r>
              <a:r>
                <a:rPr lang="ru-RU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февраля 2021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45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404779"/>
            <a:ext cx="12192001" cy="846033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Данные: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822" y="573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76822" y="1030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9169" y="2794210"/>
            <a:ext cx="5111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Основаны на анализе продаж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2790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торговых марок и брендов автокомпонентов, расходных материалов, автохимии, масел, ТЖ, автоаксессуаров и других товарных групп, представленных на платформе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www.auto3n.ru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Период -  01.01.2020 по 31.12.2020 год.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2F24438-1A57-4A6B-A67B-4C4878E15E70}"/>
              </a:ext>
            </a:extLst>
          </p:cNvPr>
          <p:cNvGrpSpPr/>
          <p:nvPr/>
        </p:nvGrpSpPr>
        <p:grpSpPr>
          <a:xfrm>
            <a:off x="-1" y="0"/>
            <a:ext cx="11934825" cy="2074460"/>
            <a:chOff x="-1" y="0"/>
            <a:chExt cx="11934825" cy="20744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23464" y="194719"/>
              <a:ext cx="1101136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Рейтинг брендов по итогам продаж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платформе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auto3n.ru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E61CE544-3FC0-48D9-8673-84E32DE9817A}"/>
                </a:ext>
              </a:extLst>
            </p:cNvPr>
            <p:cNvGrpSpPr/>
            <p:nvPr/>
          </p:nvGrpSpPr>
          <p:grpSpPr>
            <a:xfrm>
              <a:off x="-1" y="0"/>
              <a:ext cx="3715604" cy="2074460"/>
              <a:chOff x="-1" y="0"/>
              <a:chExt cx="3715604" cy="2074460"/>
            </a:xfrm>
          </p:grpSpPr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xmlns="" id="{1CBE060D-FE10-430F-8382-B3AC05D55CE9}"/>
                  </a:ext>
                </a:extLst>
              </p:cNvPr>
              <p:cNvCxnSpPr/>
              <p:nvPr/>
            </p:nvCxnSpPr>
            <p:spPr>
              <a:xfrm>
                <a:off x="0" y="194481"/>
                <a:ext cx="3715603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xmlns="" id="{FFD58B59-009E-4706-9491-99CAAC1812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" y="787021"/>
                <a:ext cx="2004647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828042E7-9F6D-40E8-A885-7280275CEC55}"/>
                  </a:ext>
                </a:extLst>
              </p:cNvPr>
              <p:cNvCxnSpPr/>
              <p:nvPr/>
            </p:nvCxnSpPr>
            <p:spPr>
              <a:xfrm>
                <a:off x="191069" y="0"/>
                <a:ext cx="0" cy="207446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825F23F9-D44A-44FF-9311-5D3A32514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97" y="0"/>
                <a:ext cx="0" cy="1041816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xmlns="" id="{CEAD99B0-8942-4925-81C2-97B7D1BA7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" r="280"/>
              <a:stretch/>
            </p:blipFill>
            <p:spPr>
              <a:xfrm>
                <a:off x="148612" y="152290"/>
                <a:ext cx="678228" cy="682046"/>
              </a:xfrm>
              <a:prstGeom prst="rect">
                <a:avLst/>
              </a:prstGeom>
            </p:spPr>
          </p:pic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09284865-5576-48D8-8A56-0980D6181CA3}"/>
              </a:ext>
            </a:extLst>
          </p:cNvPr>
          <p:cNvGrpSpPr/>
          <p:nvPr/>
        </p:nvGrpSpPr>
        <p:grpSpPr>
          <a:xfrm>
            <a:off x="6220330" y="5504877"/>
            <a:ext cx="5971671" cy="1444651"/>
            <a:chOff x="6220330" y="5504877"/>
            <a:chExt cx="5971671" cy="1444651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E9EE894B-090A-431F-BABA-B77C4B479E6F}"/>
                </a:ext>
              </a:extLst>
            </p:cNvPr>
            <p:cNvGrpSpPr/>
            <p:nvPr/>
          </p:nvGrpSpPr>
          <p:grpSpPr>
            <a:xfrm flipH="1">
              <a:off x="6821905" y="5504877"/>
              <a:ext cx="5370096" cy="1444651"/>
              <a:chOff x="-2" y="0"/>
              <a:chExt cx="5370096" cy="1444651"/>
            </a:xfrm>
          </p:grpSpPr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xmlns="" id="{D911AF68-9BD1-41BE-86B6-3772192ADF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" y="939421"/>
                <a:ext cx="5370096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57DE8774-90B3-4C83-B07C-9DFA65231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" y="0"/>
                <a:ext cx="0" cy="1444651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EC783DB-C991-494D-8911-431F00006760}"/>
                </a:ext>
              </a:extLst>
            </p:cNvPr>
            <p:cNvSpPr txBox="1"/>
            <p:nvPr/>
          </p:nvSpPr>
          <p:spPr>
            <a:xfrm>
              <a:off x="6220330" y="6478619"/>
              <a:ext cx="558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Aftermarket Forum 16 </a:t>
              </a:r>
              <a:r>
                <a:rPr lang="ru-RU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февраля 2021 г.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09" y="1301151"/>
            <a:ext cx="6315103" cy="40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41816"/>
            <a:ext cx="12192000" cy="88835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Рейтинг наиболее продаваемых брендов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оригинальных запчастей: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822" y="573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76822" y="1030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0197" y="2211153"/>
            <a:ext cx="1050953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1 место </a:t>
            </a:r>
            <a:r>
              <a:rPr lang="ru-RU" sz="1600" dirty="0"/>
              <a:t>– автозапчасти к корейским автомобилям </a:t>
            </a:r>
            <a:r>
              <a:rPr lang="ru-RU" sz="1600" b="1" dirty="0"/>
              <a:t>HYUNDAI/KIA.</a:t>
            </a:r>
            <a:r>
              <a:rPr lang="en-US" sz="1600" b="1" dirty="0"/>
              <a:t> </a:t>
            </a:r>
            <a:endParaRPr lang="ru-RU" sz="1600" b="1" dirty="0"/>
          </a:p>
          <a:p>
            <a:r>
              <a:rPr lang="ru-RU" sz="1600" b="1" dirty="0"/>
              <a:t>2 место </a:t>
            </a:r>
            <a:r>
              <a:rPr lang="ru-RU" sz="1600" dirty="0"/>
              <a:t>– у европейской группы </a:t>
            </a:r>
            <a:r>
              <a:rPr lang="ru-RU" sz="1600" b="1" dirty="0"/>
              <a:t>VAG.</a:t>
            </a:r>
          </a:p>
          <a:p>
            <a:r>
              <a:rPr lang="ru-RU" sz="1600" b="1" dirty="0"/>
              <a:t>3 место </a:t>
            </a:r>
            <a:r>
              <a:rPr lang="ru-RU" sz="1600" dirty="0"/>
              <a:t>– у японского бренда </a:t>
            </a:r>
            <a:r>
              <a:rPr lang="ru-RU" sz="1600" b="1" dirty="0"/>
              <a:t>TOYOTA.</a:t>
            </a:r>
          </a:p>
          <a:p>
            <a:endParaRPr lang="ru-RU" sz="1600" dirty="0"/>
          </a:p>
          <a:p>
            <a:r>
              <a:rPr lang="ru-RU" sz="1600" dirty="0"/>
              <a:t>Далее места распределились следующим образом: </a:t>
            </a:r>
          </a:p>
          <a:p>
            <a:endParaRPr lang="ru-RU" sz="1600" dirty="0"/>
          </a:p>
          <a:p>
            <a:endParaRPr lang="en-US" sz="1600" dirty="0"/>
          </a:p>
          <a:p>
            <a:r>
              <a:rPr lang="ru-RU" sz="1600" dirty="0"/>
              <a:t>4 место закрепилось за брендом </a:t>
            </a:r>
            <a:r>
              <a:rPr lang="ru-RU" sz="1600" b="1" dirty="0" err="1"/>
              <a:t>Nissan</a:t>
            </a:r>
            <a:r>
              <a:rPr lang="ru-RU" sz="1600" dirty="0"/>
              <a:t>, пятая строчка рейтинга у концерна </a:t>
            </a:r>
            <a:r>
              <a:rPr lang="ru-RU" sz="1600" b="1" dirty="0"/>
              <a:t>GM</a:t>
            </a:r>
            <a:r>
              <a:rPr lang="ru-RU" sz="1600" dirty="0"/>
              <a:t>, шестая – у марки </a:t>
            </a:r>
            <a:r>
              <a:rPr lang="ru-RU" sz="1600" b="1" dirty="0"/>
              <a:t>FORD, </a:t>
            </a:r>
            <a:r>
              <a:rPr lang="ru-RU" sz="1600" dirty="0"/>
              <a:t>седьмое и восьмое места разделили немецкие бренды </a:t>
            </a:r>
            <a:r>
              <a:rPr lang="ru-RU" sz="1600" b="1" dirty="0" err="1"/>
              <a:t>Mercedes-Benz</a:t>
            </a:r>
            <a:r>
              <a:rPr lang="ru-RU" sz="1600" b="1" dirty="0"/>
              <a:t> и BMW</a:t>
            </a:r>
            <a:r>
              <a:rPr lang="ru-RU" sz="1600" dirty="0"/>
              <a:t>, девятое – у </a:t>
            </a:r>
            <a:r>
              <a:rPr lang="ru-RU" sz="1600" b="1" dirty="0"/>
              <a:t>RENAULT. </a:t>
            </a:r>
            <a:r>
              <a:rPr lang="ru-RU" sz="1600" dirty="0"/>
              <a:t>Завершает первую десятку лидеров бренд </a:t>
            </a:r>
            <a:r>
              <a:rPr lang="ru-RU" sz="1600" b="1" dirty="0" err="1"/>
              <a:t>Mitsubishi</a:t>
            </a:r>
            <a:r>
              <a:rPr lang="ru-RU" sz="1600" b="1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Места с 11 по 15 расположились в следующем порядке: </a:t>
            </a:r>
            <a:r>
              <a:rPr lang="ru-RU" sz="1600" b="1" dirty="0" err="1"/>
              <a:t>Volvo</a:t>
            </a:r>
            <a:r>
              <a:rPr lang="ru-RU" sz="1600" b="1" dirty="0"/>
              <a:t>, </a:t>
            </a:r>
            <a:r>
              <a:rPr lang="ru-RU" sz="1600" b="1" dirty="0" err="1"/>
              <a:t>Peugeot</a:t>
            </a:r>
            <a:r>
              <a:rPr lang="ru-RU" sz="1600" b="1" dirty="0"/>
              <a:t>/</a:t>
            </a:r>
            <a:r>
              <a:rPr lang="ru-RU" sz="1600" b="1" dirty="0" err="1"/>
              <a:t>Citroen</a:t>
            </a:r>
            <a:r>
              <a:rPr lang="ru-RU" sz="1600" b="1" dirty="0"/>
              <a:t>, </a:t>
            </a:r>
            <a:r>
              <a:rPr lang="ru-RU" sz="1600" b="1" dirty="0" err="1"/>
              <a:t>Mazda</a:t>
            </a:r>
            <a:r>
              <a:rPr lang="ru-RU" sz="1600" b="1" dirty="0"/>
              <a:t>, VAZ, </a:t>
            </a:r>
            <a:r>
              <a:rPr lang="ru-RU" sz="1600" b="1" dirty="0" err="1"/>
              <a:t>Honda</a:t>
            </a:r>
            <a:r>
              <a:rPr lang="ru-RU" sz="1600" b="1" dirty="0"/>
              <a:t>.</a:t>
            </a:r>
          </a:p>
          <a:p>
            <a:r>
              <a:rPr lang="ru-RU" sz="1600" dirty="0"/>
              <a:t>Замыкают первую двадцатку оригинальные запчасти для автомобилей марок: </a:t>
            </a:r>
            <a:r>
              <a:rPr lang="ru-RU" sz="1600" b="1" dirty="0"/>
              <a:t>SSANG YONG </a:t>
            </a:r>
            <a:r>
              <a:rPr lang="ru-RU" sz="1600" dirty="0"/>
              <a:t>(16 место), </a:t>
            </a:r>
            <a:r>
              <a:rPr lang="ru-RU" sz="1600" b="1" dirty="0"/>
              <a:t>IVECO</a:t>
            </a:r>
            <a:r>
              <a:rPr lang="ru-RU" sz="1600" dirty="0"/>
              <a:t> (17 место), </a:t>
            </a:r>
            <a:r>
              <a:rPr lang="ru-RU" sz="1600" b="1" dirty="0"/>
              <a:t>SUBARU </a:t>
            </a:r>
            <a:r>
              <a:rPr lang="ru-RU" sz="1600" dirty="0"/>
              <a:t>(18 место), </a:t>
            </a:r>
            <a:r>
              <a:rPr lang="ru-RU" sz="1600" b="1" dirty="0"/>
              <a:t>LAND ROVER </a:t>
            </a:r>
            <a:r>
              <a:rPr lang="ru-RU" sz="1600" dirty="0"/>
              <a:t>и </a:t>
            </a:r>
            <a:r>
              <a:rPr lang="ru-RU" sz="1600" b="1" dirty="0"/>
              <a:t>CHERY </a:t>
            </a:r>
            <a:r>
              <a:rPr lang="ru-RU" sz="1600" dirty="0"/>
              <a:t>разделили 19 место с одинаковой долей продаж. На 20 месте – автозапчасти к японской марке </a:t>
            </a:r>
            <a:r>
              <a:rPr lang="ru-RU" sz="1600" b="1" dirty="0"/>
              <a:t>SUZUKI.</a:t>
            </a:r>
          </a:p>
          <a:p>
            <a:endParaRPr lang="ru-RU" dirty="0"/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7AA3EE6-4B9C-4CC7-AB8C-251F4F53565E}"/>
              </a:ext>
            </a:extLst>
          </p:cNvPr>
          <p:cNvGrpSpPr/>
          <p:nvPr/>
        </p:nvGrpSpPr>
        <p:grpSpPr>
          <a:xfrm>
            <a:off x="-1" y="0"/>
            <a:ext cx="11934825" cy="2074460"/>
            <a:chOff x="-1" y="0"/>
            <a:chExt cx="11934825" cy="207446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43D7788B-03E5-4DAF-8607-E1BB1C7FAFBF}"/>
                </a:ext>
              </a:extLst>
            </p:cNvPr>
            <p:cNvSpPr/>
            <p:nvPr/>
          </p:nvSpPr>
          <p:spPr>
            <a:xfrm>
              <a:off x="923464" y="194719"/>
              <a:ext cx="1101136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Рейтинг брендов по итогам продаж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платформе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auto3n.ru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3EF0BFA0-B2AF-49C0-849C-0A88A4035A7A}"/>
                </a:ext>
              </a:extLst>
            </p:cNvPr>
            <p:cNvGrpSpPr/>
            <p:nvPr/>
          </p:nvGrpSpPr>
          <p:grpSpPr>
            <a:xfrm>
              <a:off x="-1" y="0"/>
              <a:ext cx="3715604" cy="2074460"/>
              <a:chOff x="-1" y="0"/>
              <a:chExt cx="3715604" cy="207446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DB42872F-BD50-4752-B0E6-1BA8D3CA1E60}"/>
                  </a:ext>
                </a:extLst>
              </p:cNvPr>
              <p:cNvCxnSpPr/>
              <p:nvPr/>
            </p:nvCxnSpPr>
            <p:spPr>
              <a:xfrm>
                <a:off x="0" y="194481"/>
                <a:ext cx="3715603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B04D4F26-1916-488A-B387-7B3CEDFAA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" y="787021"/>
                <a:ext cx="2004647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9BF81B29-8D77-4911-8573-B5C3C1878591}"/>
                  </a:ext>
                </a:extLst>
              </p:cNvPr>
              <p:cNvCxnSpPr/>
              <p:nvPr/>
            </p:nvCxnSpPr>
            <p:spPr>
              <a:xfrm>
                <a:off x="191069" y="0"/>
                <a:ext cx="0" cy="207446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A3802BF1-66DF-46FC-A388-DE0CE837B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97" y="0"/>
                <a:ext cx="0" cy="1041816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07AFCC72-8126-4D47-9969-C04B4DC20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" r="280"/>
              <a:stretch/>
            </p:blipFill>
            <p:spPr>
              <a:xfrm>
                <a:off x="148612" y="152290"/>
                <a:ext cx="678228" cy="682046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5B9F5945-0443-4CDF-A661-A6DCDA419A99}"/>
              </a:ext>
            </a:extLst>
          </p:cNvPr>
          <p:cNvGrpSpPr/>
          <p:nvPr/>
        </p:nvGrpSpPr>
        <p:grpSpPr>
          <a:xfrm>
            <a:off x="6220330" y="5504877"/>
            <a:ext cx="5971671" cy="1444651"/>
            <a:chOff x="6220330" y="5504877"/>
            <a:chExt cx="5971671" cy="1444651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3FD93CC3-F7A4-4871-A8A5-AFBBBF04C4D8}"/>
                </a:ext>
              </a:extLst>
            </p:cNvPr>
            <p:cNvGrpSpPr/>
            <p:nvPr/>
          </p:nvGrpSpPr>
          <p:grpSpPr>
            <a:xfrm flipH="1">
              <a:off x="6821905" y="5504877"/>
              <a:ext cx="5370096" cy="1444651"/>
              <a:chOff x="-2" y="0"/>
              <a:chExt cx="5370096" cy="1444651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07FF47E1-0C13-4D04-93EA-046AD5406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" y="939421"/>
                <a:ext cx="5370096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995E699E-3497-4EC3-9C88-7B7E5C1C0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" y="0"/>
                <a:ext cx="0" cy="1444651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5AEA00B-274D-46E7-B2E9-C52896AB0A6B}"/>
                </a:ext>
              </a:extLst>
            </p:cNvPr>
            <p:cNvSpPr txBox="1"/>
            <p:nvPr/>
          </p:nvSpPr>
          <p:spPr>
            <a:xfrm>
              <a:off x="6220330" y="6478619"/>
              <a:ext cx="558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Aftermarket Forum 16 </a:t>
              </a:r>
              <a:r>
                <a:rPr lang="ru-RU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февраля 2021 г.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9F8DD1-0954-4663-B1D9-FC742E2CD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23" y="1498800"/>
            <a:ext cx="3411291" cy="22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0562"/>
            <a:ext cx="12192000" cy="84603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Рейтинг наиболее продаваемых брендов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неоригинальных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запчастей: </a:t>
            </a:r>
            <a:endParaRPr lang="ru-RU" sz="36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822" y="573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76822" y="1030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6822" y="2211154"/>
            <a:ext cx="1050953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 место – бренд </a:t>
            </a:r>
            <a:r>
              <a:rPr lang="en-US" sz="1600" b="1" dirty="0"/>
              <a:t>STELLOX </a:t>
            </a:r>
          </a:p>
          <a:p>
            <a:r>
              <a:rPr lang="en-US" sz="1600" dirty="0"/>
              <a:t>2 </a:t>
            </a:r>
            <a:r>
              <a:rPr lang="ru-RU" sz="1600" dirty="0"/>
              <a:t>место – бренд </a:t>
            </a:r>
            <a:r>
              <a:rPr lang="en-US" sz="1600" b="1" dirty="0"/>
              <a:t>BOSCH</a:t>
            </a:r>
          </a:p>
          <a:p>
            <a:r>
              <a:rPr lang="en-US" sz="1600" dirty="0"/>
              <a:t>3 </a:t>
            </a:r>
            <a:r>
              <a:rPr lang="ru-RU" sz="1600" dirty="0"/>
              <a:t>место – бренд </a:t>
            </a:r>
            <a:r>
              <a:rPr lang="en-US" sz="1600" b="1" dirty="0"/>
              <a:t>OSRAM</a:t>
            </a:r>
          </a:p>
          <a:p>
            <a:r>
              <a:rPr lang="en-US" sz="1600" dirty="0"/>
              <a:t>4 </a:t>
            </a:r>
            <a:r>
              <a:rPr lang="ru-RU" sz="1600" dirty="0"/>
              <a:t>место – бренд </a:t>
            </a:r>
            <a:r>
              <a:rPr lang="en-US" sz="1600" b="1" dirty="0"/>
              <a:t>KYB</a:t>
            </a:r>
          </a:p>
          <a:p>
            <a:r>
              <a:rPr lang="en-US" sz="1600" dirty="0"/>
              <a:t>5 </a:t>
            </a:r>
            <a:r>
              <a:rPr lang="ru-RU" sz="1600" dirty="0"/>
              <a:t>место – бренд </a:t>
            </a:r>
            <a:r>
              <a:rPr lang="en-US" sz="1600" b="1" dirty="0"/>
              <a:t>TRW</a:t>
            </a:r>
          </a:p>
          <a:p>
            <a:endParaRPr lang="en-US" sz="1600" b="1" dirty="0"/>
          </a:p>
          <a:p>
            <a:r>
              <a:rPr lang="ru-RU" sz="1600" dirty="0"/>
              <a:t>6 место – у корейского производителя деталей подвески</a:t>
            </a:r>
            <a:r>
              <a:rPr lang="ru-RU" sz="1600" b="1" dirty="0"/>
              <a:t> </a:t>
            </a:r>
            <a:r>
              <a:rPr lang="en-US" sz="1600" b="1" dirty="0"/>
              <a:t>CTR</a:t>
            </a:r>
            <a:r>
              <a:rPr lang="en-US" sz="1600" dirty="0"/>
              <a:t>, </a:t>
            </a:r>
            <a:r>
              <a:rPr lang="ru-RU" sz="1600" dirty="0"/>
              <a:t>седьмое – у немецкого бренда – </a:t>
            </a:r>
            <a:r>
              <a:rPr lang="en-US" sz="1600" b="1" dirty="0"/>
              <a:t>LEMFOERDER</a:t>
            </a:r>
            <a:r>
              <a:rPr lang="en-US" sz="1600" dirty="0"/>
              <a:t>, </a:t>
            </a:r>
            <a:r>
              <a:rPr lang="ru-RU" sz="1600" dirty="0"/>
              <a:t>восьмое – у бренда </a:t>
            </a:r>
            <a:r>
              <a:rPr lang="en-US" sz="1600" b="1" dirty="0" err="1"/>
              <a:t>Febi</a:t>
            </a:r>
            <a:r>
              <a:rPr lang="en-US" sz="1600" dirty="0"/>
              <a:t>, </a:t>
            </a:r>
            <a:r>
              <a:rPr lang="ru-RU" sz="1600" dirty="0"/>
              <a:t>девятое также уходит к бренду концерна </a:t>
            </a:r>
            <a:r>
              <a:rPr lang="en-US" sz="1600" dirty="0"/>
              <a:t>ZF – </a:t>
            </a:r>
            <a:r>
              <a:rPr lang="en-US" sz="1600" b="1" dirty="0"/>
              <a:t>SACHS. </a:t>
            </a:r>
            <a:endParaRPr lang="ru-RU" sz="1600" b="1" dirty="0"/>
          </a:p>
          <a:p>
            <a:endParaRPr lang="ru-RU" sz="1600" dirty="0"/>
          </a:p>
          <a:p>
            <a:r>
              <a:rPr lang="ru-RU" sz="1600" dirty="0"/>
              <a:t>Замыкает первую десятку рейтинга бренд </a:t>
            </a:r>
            <a:r>
              <a:rPr lang="en-US" sz="1600" b="1" dirty="0"/>
              <a:t>MANN-FILTER</a:t>
            </a:r>
            <a:r>
              <a:rPr lang="en-US" sz="1600" dirty="0"/>
              <a:t>.</a:t>
            </a:r>
            <a:endParaRPr lang="ru-RU" sz="1600" dirty="0"/>
          </a:p>
          <a:p>
            <a:endParaRPr lang="en-US" sz="1600" dirty="0"/>
          </a:p>
          <a:p>
            <a:r>
              <a:rPr lang="en-US" sz="1600" dirty="0"/>
              <a:t>11 </a:t>
            </a:r>
            <a:r>
              <a:rPr lang="ru-RU" sz="1600" dirty="0"/>
              <a:t>место – бренд </a:t>
            </a:r>
            <a:r>
              <a:rPr lang="en-US" sz="1600" b="1" dirty="0"/>
              <a:t>DENSO</a:t>
            </a:r>
            <a:r>
              <a:rPr lang="en-US" sz="1600" dirty="0"/>
              <a:t>;</a:t>
            </a:r>
          </a:p>
          <a:p>
            <a:r>
              <a:rPr lang="en-US" sz="1600" dirty="0"/>
              <a:t>12 </a:t>
            </a:r>
            <a:r>
              <a:rPr lang="ru-RU" sz="1600" dirty="0"/>
              <a:t>место – бренд </a:t>
            </a:r>
            <a:r>
              <a:rPr lang="en-US" sz="1600" b="1" dirty="0"/>
              <a:t>FILTRON </a:t>
            </a:r>
            <a:r>
              <a:rPr lang="en-US" sz="1600" dirty="0"/>
              <a:t>(</a:t>
            </a:r>
            <a:r>
              <a:rPr lang="ru-RU" sz="1600" dirty="0"/>
              <a:t>фильтры);</a:t>
            </a:r>
          </a:p>
          <a:p>
            <a:r>
              <a:rPr lang="ru-RU" sz="1600" dirty="0"/>
              <a:t>13 место – бренд </a:t>
            </a:r>
            <a:r>
              <a:rPr lang="en-US" sz="1600" b="1" dirty="0"/>
              <a:t>SANGSIN BRAKE </a:t>
            </a:r>
            <a:r>
              <a:rPr lang="en-US" sz="1600" dirty="0"/>
              <a:t>(</a:t>
            </a:r>
            <a:r>
              <a:rPr lang="ru-RU" sz="1600" dirty="0"/>
              <a:t>детали тормозной системы);</a:t>
            </a:r>
          </a:p>
          <a:p>
            <a:r>
              <a:rPr lang="ru-RU" sz="1600" dirty="0"/>
              <a:t>14 место – бренд </a:t>
            </a:r>
            <a:r>
              <a:rPr lang="en-US" sz="1600" b="1" dirty="0"/>
              <a:t>NTN/SNR </a:t>
            </a:r>
            <a:r>
              <a:rPr lang="en-US" sz="1600" dirty="0"/>
              <a:t>(</a:t>
            </a:r>
            <a:r>
              <a:rPr lang="ru-RU" sz="1600" dirty="0" err="1"/>
              <a:t>французко</a:t>
            </a:r>
            <a:r>
              <a:rPr lang="ru-RU" sz="1600" dirty="0"/>
              <a:t>-японский бренд подшипников);</a:t>
            </a:r>
          </a:p>
          <a:p>
            <a:r>
              <a:rPr lang="ru-RU" sz="1600" dirty="0"/>
              <a:t>15 место – бренд сцепления </a:t>
            </a:r>
            <a:r>
              <a:rPr lang="en-US" sz="1600" b="1" dirty="0"/>
              <a:t>LUK</a:t>
            </a:r>
            <a:endParaRPr lang="ru-RU" sz="1600" b="1" dirty="0"/>
          </a:p>
          <a:p>
            <a:r>
              <a:rPr lang="en-US" sz="1600" b="1" dirty="0" err="1"/>
              <a:t>Victror</a:t>
            </a:r>
            <a:r>
              <a:rPr lang="en-US" sz="1600" b="1" dirty="0"/>
              <a:t> </a:t>
            </a:r>
            <a:r>
              <a:rPr lang="en-US" sz="1600" b="1" dirty="0" err="1"/>
              <a:t>Reinz</a:t>
            </a:r>
            <a:r>
              <a:rPr lang="en-US" sz="1600" b="1" dirty="0"/>
              <a:t> </a:t>
            </a:r>
            <a:r>
              <a:rPr lang="en-US" sz="1600" dirty="0"/>
              <a:t>(16 </a:t>
            </a:r>
            <a:r>
              <a:rPr lang="ru-RU" sz="1600" dirty="0"/>
              <a:t>место), </a:t>
            </a:r>
            <a:r>
              <a:rPr lang="en-US" sz="1600" b="1" dirty="0"/>
              <a:t>NGK </a:t>
            </a:r>
            <a:r>
              <a:rPr lang="en-US" sz="1600" dirty="0"/>
              <a:t>(17 </a:t>
            </a:r>
            <a:r>
              <a:rPr lang="ru-RU" sz="1600" dirty="0"/>
              <a:t>место), </a:t>
            </a:r>
            <a:r>
              <a:rPr lang="en-US" sz="1600" b="1" dirty="0"/>
              <a:t>GATES </a:t>
            </a:r>
            <a:r>
              <a:rPr lang="en-US" sz="1600" dirty="0"/>
              <a:t>(18 </a:t>
            </a:r>
            <a:r>
              <a:rPr lang="ru-RU" sz="1600" dirty="0"/>
              <a:t>место), </a:t>
            </a:r>
            <a:r>
              <a:rPr lang="en-US" sz="1600" b="1" dirty="0"/>
              <a:t>NIBK (</a:t>
            </a:r>
            <a:r>
              <a:rPr lang="en-US" sz="1600" dirty="0"/>
              <a:t>19 </a:t>
            </a:r>
            <a:r>
              <a:rPr lang="ru-RU" sz="1600" dirty="0"/>
              <a:t>место) и </a:t>
            </a:r>
            <a:r>
              <a:rPr lang="en-US" sz="1600" b="1" dirty="0"/>
              <a:t>MAHLE</a:t>
            </a:r>
            <a:r>
              <a:rPr lang="en-US" sz="1600" dirty="0"/>
              <a:t> (20 </a:t>
            </a:r>
            <a:r>
              <a:rPr lang="ru-RU" sz="1600" dirty="0"/>
              <a:t>место).</a:t>
            </a:r>
          </a:p>
          <a:p>
            <a:endParaRPr lang="ru-RU" dirty="0"/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7AA3EE6-4B9C-4CC7-AB8C-251F4F53565E}"/>
              </a:ext>
            </a:extLst>
          </p:cNvPr>
          <p:cNvGrpSpPr/>
          <p:nvPr/>
        </p:nvGrpSpPr>
        <p:grpSpPr>
          <a:xfrm>
            <a:off x="-1" y="0"/>
            <a:ext cx="11934825" cy="2074460"/>
            <a:chOff x="-1" y="0"/>
            <a:chExt cx="11934825" cy="207446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43D7788B-03E5-4DAF-8607-E1BB1C7FAFBF}"/>
                </a:ext>
              </a:extLst>
            </p:cNvPr>
            <p:cNvSpPr/>
            <p:nvPr/>
          </p:nvSpPr>
          <p:spPr>
            <a:xfrm>
              <a:off x="923464" y="194719"/>
              <a:ext cx="1101136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Рейтинг брендов по итогам продаж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платформе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auto3n.ru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3EF0BFA0-B2AF-49C0-849C-0A88A4035A7A}"/>
                </a:ext>
              </a:extLst>
            </p:cNvPr>
            <p:cNvGrpSpPr/>
            <p:nvPr/>
          </p:nvGrpSpPr>
          <p:grpSpPr>
            <a:xfrm>
              <a:off x="-1" y="0"/>
              <a:ext cx="3715604" cy="2074460"/>
              <a:chOff x="-1" y="0"/>
              <a:chExt cx="3715604" cy="207446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DB42872F-BD50-4752-B0E6-1BA8D3CA1E60}"/>
                  </a:ext>
                </a:extLst>
              </p:cNvPr>
              <p:cNvCxnSpPr/>
              <p:nvPr/>
            </p:nvCxnSpPr>
            <p:spPr>
              <a:xfrm>
                <a:off x="0" y="194481"/>
                <a:ext cx="3715603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B04D4F26-1916-488A-B387-7B3CEDFAA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" y="787021"/>
                <a:ext cx="2004647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9BF81B29-8D77-4911-8573-B5C3C1878591}"/>
                  </a:ext>
                </a:extLst>
              </p:cNvPr>
              <p:cNvCxnSpPr/>
              <p:nvPr/>
            </p:nvCxnSpPr>
            <p:spPr>
              <a:xfrm>
                <a:off x="191069" y="0"/>
                <a:ext cx="0" cy="207446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A3802BF1-66DF-46FC-A388-DE0CE837B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97" y="0"/>
                <a:ext cx="0" cy="1041816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07AFCC72-8126-4D47-9969-C04B4DC20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" r="280"/>
              <a:stretch/>
            </p:blipFill>
            <p:spPr>
              <a:xfrm>
                <a:off x="148612" y="152290"/>
                <a:ext cx="678228" cy="682046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5B9F5945-0443-4CDF-A661-A6DCDA419A99}"/>
              </a:ext>
            </a:extLst>
          </p:cNvPr>
          <p:cNvGrpSpPr/>
          <p:nvPr/>
        </p:nvGrpSpPr>
        <p:grpSpPr>
          <a:xfrm>
            <a:off x="6220330" y="5504877"/>
            <a:ext cx="5971671" cy="1444651"/>
            <a:chOff x="6220330" y="5504877"/>
            <a:chExt cx="5971671" cy="1444651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3FD93CC3-F7A4-4871-A8A5-AFBBBF04C4D8}"/>
                </a:ext>
              </a:extLst>
            </p:cNvPr>
            <p:cNvGrpSpPr/>
            <p:nvPr/>
          </p:nvGrpSpPr>
          <p:grpSpPr>
            <a:xfrm flipH="1">
              <a:off x="6821905" y="5504877"/>
              <a:ext cx="5370096" cy="1444651"/>
              <a:chOff x="-2" y="0"/>
              <a:chExt cx="5370096" cy="1444651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07FF47E1-0C13-4D04-93EA-046AD5406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" y="939421"/>
                <a:ext cx="5370096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995E699E-3497-4EC3-9C88-7B7E5C1C0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" y="0"/>
                <a:ext cx="0" cy="1444651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5AEA00B-274D-46E7-B2E9-C52896AB0A6B}"/>
                </a:ext>
              </a:extLst>
            </p:cNvPr>
            <p:cNvSpPr txBox="1"/>
            <p:nvPr/>
          </p:nvSpPr>
          <p:spPr>
            <a:xfrm>
              <a:off x="6220330" y="6478619"/>
              <a:ext cx="558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Aftermarket Forum 16 </a:t>
              </a:r>
              <a:r>
                <a:rPr lang="ru-RU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февраля 2021 г.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0A1D7F-CC6E-4D95-8EF0-ACE4EAD08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06" y="2107663"/>
            <a:ext cx="1717531" cy="11460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E70DEC-DC2C-4D1D-901E-30952DF15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33" y="2107663"/>
            <a:ext cx="1534373" cy="10229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1B8851F-5C4B-4244-9239-2F6DF27EBF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2" y="2048739"/>
            <a:ext cx="1836087" cy="12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6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41863"/>
            <a:ext cx="12192000" cy="84603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Рейтинг наиболее продаваемых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брендов моторных масел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822" y="573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76822" y="1030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6822" y="2292858"/>
            <a:ext cx="103773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 место – </a:t>
            </a:r>
            <a:r>
              <a:rPr lang="ru-RU" sz="1600" b="1" dirty="0"/>
              <a:t>LIQUI MOLY</a:t>
            </a:r>
            <a:r>
              <a:rPr lang="en-US" sz="1600" b="1" dirty="0"/>
              <a:t>   </a:t>
            </a:r>
            <a:endParaRPr lang="ru-RU" sz="1600" b="1" dirty="0"/>
          </a:p>
          <a:p>
            <a:r>
              <a:rPr lang="ru-RU" sz="1600" dirty="0"/>
              <a:t>2 место – </a:t>
            </a:r>
            <a:r>
              <a:rPr lang="ru-RU" sz="1600" b="1" dirty="0"/>
              <a:t>MOBIL</a:t>
            </a:r>
          </a:p>
          <a:p>
            <a:r>
              <a:rPr lang="ru-RU" sz="1600" dirty="0"/>
              <a:t>3 место – </a:t>
            </a:r>
            <a:r>
              <a:rPr lang="ru-RU" sz="1600" b="1" dirty="0"/>
              <a:t>AREOL</a:t>
            </a:r>
          </a:p>
          <a:p>
            <a:endParaRPr lang="ru-RU" sz="1600" b="1" dirty="0"/>
          </a:p>
          <a:p>
            <a:r>
              <a:rPr lang="ru-RU" sz="1600" dirty="0"/>
              <a:t>Замыкают первую пятерку бренды COMMA (4 место) и SHELL (5 место).</a:t>
            </a:r>
          </a:p>
          <a:p>
            <a:r>
              <a:rPr lang="ru-RU" sz="1600" dirty="0"/>
              <a:t>6 место – </a:t>
            </a:r>
            <a:r>
              <a:rPr lang="ru-RU" sz="1600" b="1" dirty="0"/>
              <a:t>TOTAL</a:t>
            </a:r>
          </a:p>
          <a:p>
            <a:r>
              <a:rPr lang="ru-RU" sz="1600" dirty="0"/>
              <a:t>7 место – </a:t>
            </a:r>
            <a:r>
              <a:rPr lang="ru-RU" sz="1600" b="1" dirty="0"/>
              <a:t>ZIC</a:t>
            </a:r>
          </a:p>
          <a:p>
            <a:r>
              <a:rPr lang="ru-RU" sz="1600" dirty="0"/>
              <a:t>8 место – </a:t>
            </a:r>
            <a:r>
              <a:rPr lang="ru-RU" sz="1600" b="1" dirty="0"/>
              <a:t>CASTROL</a:t>
            </a:r>
          </a:p>
          <a:p>
            <a:endParaRPr lang="ru-RU" sz="1600" dirty="0"/>
          </a:p>
          <a:p>
            <a:r>
              <a:rPr lang="ru-RU" sz="1600" dirty="0"/>
              <a:t>В первую десятку также вошли: бренд </a:t>
            </a:r>
            <a:r>
              <a:rPr lang="ru-RU" sz="1600" b="1" dirty="0"/>
              <a:t>ELF </a:t>
            </a:r>
            <a:r>
              <a:rPr lang="ru-RU" sz="1600" dirty="0"/>
              <a:t>(9 место) и бренд </a:t>
            </a:r>
            <a:r>
              <a:rPr lang="ru-RU" sz="1600" b="1" dirty="0"/>
              <a:t>MOTUL</a:t>
            </a:r>
            <a:r>
              <a:rPr lang="ru-RU" sz="1600" dirty="0"/>
              <a:t> (10 место).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По сравнению с данными Auto3N за первое полугодие 2020 года, в нашем рейтинге «ТОР-10 моторных масел» изменились всего две позиции. Бренд AREOL переместился с четвертого места на третье, а бренд MOTUL с девятого – на десятое.</a:t>
            </a:r>
          </a:p>
          <a:p>
            <a:endParaRPr lang="ru-RU" dirty="0"/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7AA3EE6-4B9C-4CC7-AB8C-251F4F53565E}"/>
              </a:ext>
            </a:extLst>
          </p:cNvPr>
          <p:cNvGrpSpPr/>
          <p:nvPr/>
        </p:nvGrpSpPr>
        <p:grpSpPr>
          <a:xfrm>
            <a:off x="-1" y="0"/>
            <a:ext cx="11934825" cy="2074460"/>
            <a:chOff x="-1" y="0"/>
            <a:chExt cx="11934825" cy="207446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43D7788B-03E5-4DAF-8607-E1BB1C7FAFBF}"/>
                </a:ext>
              </a:extLst>
            </p:cNvPr>
            <p:cNvSpPr/>
            <p:nvPr/>
          </p:nvSpPr>
          <p:spPr>
            <a:xfrm>
              <a:off x="923464" y="194719"/>
              <a:ext cx="1101136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Рейтинг брендов по итогам продаж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платформе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auto3n.ru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3EF0BFA0-B2AF-49C0-849C-0A88A4035A7A}"/>
                </a:ext>
              </a:extLst>
            </p:cNvPr>
            <p:cNvGrpSpPr/>
            <p:nvPr/>
          </p:nvGrpSpPr>
          <p:grpSpPr>
            <a:xfrm>
              <a:off x="-1" y="0"/>
              <a:ext cx="3715604" cy="2074460"/>
              <a:chOff x="-1" y="0"/>
              <a:chExt cx="3715604" cy="207446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DB42872F-BD50-4752-B0E6-1BA8D3CA1E60}"/>
                  </a:ext>
                </a:extLst>
              </p:cNvPr>
              <p:cNvCxnSpPr/>
              <p:nvPr/>
            </p:nvCxnSpPr>
            <p:spPr>
              <a:xfrm>
                <a:off x="0" y="194481"/>
                <a:ext cx="3715603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B04D4F26-1916-488A-B387-7B3CEDFAA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" y="787021"/>
                <a:ext cx="2004647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9BF81B29-8D77-4911-8573-B5C3C1878591}"/>
                  </a:ext>
                </a:extLst>
              </p:cNvPr>
              <p:cNvCxnSpPr/>
              <p:nvPr/>
            </p:nvCxnSpPr>
            <p:spPr>
              <a:xfrm>
                <a:off x="191069" y="0"/>
                <a:ext cx="0" cy="207446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A3802BF1-66DF-46FC-A388-DE0CE837B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97" y="0"/>
                <a:ext cx="0" cy="1041816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07AFCC72-8126-4D47-9969-C04B4DC20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" r="280"/>
              <a:stretch/>
            </p:blipFill>
            <p:spPr>
              <a:xfrm>
                <a:off x="148612" y="152290"/>
                <a:ext cx="678228" cy="682046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5B9F5945-0443-4CDF-A661-A6DCDA419A99}"/>
              </a:ext>
            </a:extLst>
          </p:cNvPr>
          <p:cNvGrpSpPr/>
          <p:nvPr/>
        </p:nvGrpSpPr>
        <p:grpSpPr>
          <a:xfrm>
            <a:off x="6220330" y="5504877"/>
            <a:ext cx="5971671" cy="1444651"/>
            <a:chOff x="6220330" y="5504877"/>
            <a:chExt cx="5971671" cy="1444651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3FD93CC3-F7A4-4871-A8A5-AFBBBF04C4D8}"/>
                </a:ext>
              </a:extLst>
            </p:cNvPr>
            <p:cNvGrpSpPr/>
            <p:nvPr/>
          </p:nvGrpSpPr>
          <p:grpSpPr>
            <a:xfrm flipH="1">
              <a:off x="6821905" y="5504877"/>
              <a:ext cx="5370096" cy="1444651"/>
              <a:chOff x="-2" y="0"/>
              <a:chExt cx="5370096" cy="1444651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07FF47E1-0C13-4D04-93EA-046AD5406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" y="939421"/>
                <a:ext cx="5370096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995E699E-3497-4EC3-9C88-7B7E5C1C0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" y="0"/>
                <a:ext cx="0" cy="1444651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5AEA00B-274D-46E7-B2E9-C52896AB0A6B}"/>
                </a:ext>
              </a:extLst>
            </p:cNvPr>
            <p:cNvSpPr txBox="1"/>
            <p:nvPr/>
          </p:nvSpPr>
          <p:spPr>
            <a:xfrm>
              <a:off x="6220330" y="6478619"/>
              <a:ext cx="558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Aftermarket Forum 16 </a:t>
              </a:r>
              <a:r>
                <a:rPr lang="ru-RU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февраля 2021 г.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6473FB-65F4-445A-95E7-7157B00A2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05" y="1791538"/>
            <a:ext cx="2134653" cy="1184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DB96F5-4171-495D-A06E-32644877E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95" y="1791538"/>
            <a:ext cx="2930682" cy="1357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4813EEA-536E-4D1B-9650-8929C7489C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51" y="1887390"/>
            <a:ext cx="2587003" cy="9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2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41863"/>
            <a:ext cx="7261932" cy="84603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Другие цифры: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822" y="573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76822" y="1030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6822" y="2211154"/>
            <a:ext cx="105095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Наибольшим спросом пользуются элементы подвески (стойки, опоры и 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др. - 27%), и детали для тормозной системы (диски, колодки - 27%). </a:t>
            </a:r>
          </a:p>
          <a:p>
            <a:r>
              <a:rPr lang="ru-RU" sz="1600" dirty="0"/>
              <a:t>-     детали системы зажигания (свечи, катушки зажигания - 25%);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фильтры (воздушный и топливный - 25%);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Моторные масла – 23%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детали системы охлаждения (термостаты, вентиляторы - 20%).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/>
              <a:t>За 12 месяцев 2020 года на 21% увеличился спрос на неоригинальные запчасти к легковым автомобилям.</a:t>
            </a:r>
            <a:endParaRPr lang="en-US" sz="1600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! </a:t>
            </a:r>
            <a:r>
              <a:rPr lang="ru-RU" sz="1600" b="1" dirty="0"/>
              <a:t>На 25% увеличилась доля самостоятельных заказов автозапчастей через мобильное приложение Auto3N</a:t>
            </a:r>
            <a:r>
              <a:rPr lang="ru-RU" sz="1600" dirty="0"/>
              <a:t>, по сравнению с аналогичным периодом прошлого года.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/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7AA3EE6-4B9C-4CC7-AB8C-251F4F53565E}"/>
              </a:ext>
            </a:extLst>
          </p:cNvPr>
          <p:cNvGrpSpPr/>
          <p:nvPr/>
        </p:nvGrpSpPr>
        <p:grpSpPr>
          <a:xfrm>
            <a:off x="-1" y="0"/>
            <a:ext cx="11934825" cy="2074460"/>
            <a:chOff x="-1" y="0"/>
            <a:chExt cx="11934825" cy="207446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43D7788B-03E5-4DAF-8607-E1BB1C7FAFBF}"/>
                </a:ext>
              </a:extLst>
            </p:cNvPr>
            <p:cNvSpPr/>
            <p:nvPr/>
          </p:nvSpPr>
          <p:spPr>
            <a:xfrm>
              <a:off x="923464" y="194719"/>
              <a:ext cx="1101136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Рейтинг брендов по итогам продаж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платформе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auto3n.ru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3EF0BFA0-B2AF-49C0-849C-0A88A4035A7A}"/>
                </a:ext>
              </a:extLst>
            </p:cNvPr>
            <p:cNvGrpSpPr/>
            <p:nvPr/>
          </p:nvGrpSpPr>
          <p:grpSpPr>
            <a:xfrm>
              <a:off x="-1" y="0"/>
              <a:ext cx="3715604" cy="2074460"/>
              <a:chOff x="-1" y="0"/>
              <a:chExt cx="3715604" cy="207446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DB42872F-BD50-4752-B0E6-1BA8D3CA1E60}"/>
                  </a:ext>
                </a:extLst>
              </p:cNvPr>
              <p:cNvCxnSpPr/>
              <p:nvPr/>
            </p:nvCxnSpPr>
            <p:spPr>
              <a:xfrm>
                <a:off x="0" y="194481"/>
                <a:ext cx="3715603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B04D4F26-1916-488A-B387-7B3CEDFAA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" y="787021"/>
                <a:ext cx="2004647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9BF81B29-8D77-4911-8573-B5C3C1878591}"/>
                  </a:ext>
                </a:extLst>
              </p:cNvPr>
              <p:cNvCxnSpPr/>
              <p:nvPr/>
            </p:nvCxnSpPr>
            <p:spPr>
              <a:xfrm>
                <a:off x="191069" y="0"/>
                <a:ext cx="0" cy="207446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A3802BF1-66DF-46FC-A388-DE0CE837B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97" y="0"/>
                <a:ext cx="0" cy="1041816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07AFCC72-8126-4D47-9969-C04B4DC20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" r="280"/>
              <a:stretch/>
            </p:blipFill>
            <p:spPr>
              <a:xfrm>
                <a:off x="148612" y="152290"/>
                <a:ext cx="678228" cy="682046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5B9F5945-0443-4CDF-A661-A6DCDA419A99}"/>
              </a:ext>
            </a:extLst>
          </p:cNvPr>
          <p:cNvGrpSpPr/>
          <p:nvPr/>
        </p:nvGrpSpPr>
        <p:grpSpPr>
          <a:xfrm>
            <a:off x="6220330" y="5504877"/>
            <a:ext cx="5971671" cy="1444651"/>
            <a:chOff x="6220330" y="5504877"/>
            <a:chExt cx="5971671" cy="1444651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3FD93CC3-F7A4-4871-A8A5-AFBBBF04C4D8}"/>
                </a:ext>
              </a:extLst>
            </p:cNvPr>
            <p:cNvGrpSpPr/>
            <p:nvPr/>
          </p:nvGrpSpPr>
          <p:grpSpPr>
            <a:xfrm flipH="1">
              <a:off x="6821905" y="5504877"/>
              <a:ext cx="5370096" cy="1444651"/>
              <a:chOff x="-2" y="0"/>
              <a:chExt cx="5370096" cy="1444651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07FF47E1-0C13-4D04-93EA-046AD5406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" y="939421"/>
                <a:ext cx="5370096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995E699E-3497-4EC3-9C88-7B7E5C1C0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" y="0"/>
                <a:ext cx="0" cy="1444651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5AEA00B-274D-46E7-B2E9-C52896AB0A6B}"/>
                </a:ext>
              </a:extLst>
            </p:cNvPr>
            <p:cNvSpPr txBox="1"/>
            <p:nvPr/>
          </p:nvSpPr>
          <p:spPr>
            <a:xfrm>
              <a:off x="6220330" y="6478619"/>
              <a:ext cx="558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Aftermarket Forum 16 </a:t>
              </a:r>
              <a:r>
                <a:rPr lang="ru-RU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февраля 2021 г.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7D96D1-6AD3-4080-BC9C-E634D500D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66" y="376253"/>
            <a:ext cx="3396413" cy="33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4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41863"/>
            <a:ext cx="6972822" cy="84603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НОВЫЙ ПРОЕКТ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822" y="573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76822" y="1030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27014" y="1742230"/>
            <a:ext cx="4103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https://mag.auto3n.ru/</a:t>
            </a:r>
            <a:endParaRPr lang="ru-RU" sz="1600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/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7AA3EE6-4B9C-4CC7-AB8C-251F4F53565E}"/>
              </a:ext>
            </a:extLst>
          </p:cNvPr>
          <p:cNvGrpSpPr/>
          <p:nvPr/>
        </p:nvGrpSpPr>
        <p:grpSpPr>
          <a:xfrm>
            <a:off x="-1" y="0"/>
            <a:ext cx="11934825" cy="2074460"/>
            <a:chOff x="-1" y="0"/>
            <a:chExt cx="11934825" cy="207446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43D7788B-03E5-4DAF-8607-E1BB1C7FAFBF}"/>
                </a:ext>
              </a:extLst>
            </p:cNvPr>
            <p:cNvSpPr/>
            <p:nvPr/>
          </p:nvSpPr>
          <p:spPr>
            <a:xfrm>
              <a:off x="923464" y="194719"/>
              <a:ext cx="11011360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Рейтинг брендов по итогам продаж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платформе </a:t>
              </a:r>
              <a:r>
                <a:rPr lang="en-US" sz="1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auto3n.ru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3EF0BFA0-B2AF-49C0-849C-0A88A4035A7A}"/>
                </a:ext>
              </a:extLst>
            </p:cNvPr>
            <p:cNvGrpSpPr/>
            <p:nvPr/>
          </p:nvGrpSpPr>
          <p:grpSpPr>
            <a:xfrm>
              <a:off x="-1" y="0"/>
              <a:ext cx="3715604" cy="2074460"/>
              <a:chOff x="-1" y="0"/>
              <a:chExt cx="3715604" cy="207446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DB42872F-BD50-4752-B0E6-1BA8D3CA1E60}"/>
                  </a:ext>
                </a:extLst>
              </p:cNvPr>
              <p:cNvCxnSpPr/>
              <p:nvPr/>
            </p:nvCxnSpPr>
            <p:spPr>
              <a:xfrm>
                <a:off x="0" y="194481"/>
                <a:ext cx="3715603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B04D4F26-1916-488A-B387-7B3CEDFAA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" y="787021"/>
                <a:ext cx="2004647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9BF81B29-8D77-4911-8573-B5C3C1878591}"/>
                  </a:ext>
                </a:extLst>
              </p:cNvPr>
              <p:cNvCxnSpPr/>
              <p:nvPr/>
            </p:nvCxnSpPr>
            <p:spPr>
              <a:xfrm>
                <a:off x="191069" y="0"/>
                <a:ext cx="0" cy="207446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A3802BF1-66DF-46FC-A388-DE0CE837B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197" y="0"/>
                <a:ext cx="0" cy="1041816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07AFCC72-8126-4D47-9969-C04B4DC20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" r="280"/>
              <a:stretch/>
            </p:blipFill>
            <p:spPr>
              <a:xfrm>
                <a:off x="148612" y="152290"/>
                <a:ext cx="678228" cy="682046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5B9F5945-0443-4CDF-A661-A6DCDA419A99}"/>
              </a:ext>
            </a:extLst>
          </p:cNvPr>
          <p:cNvGrpSpPr/>
          <p:nvPr/>
        </p:nvGrpSpPr>
        <p:grpSpPr>
          <a:xfrm>
            <a:off x="6220330" y="5504877"/>
            <a:ext cx="5971671" cy="1444651"/>
            <a:chOff x="6220330" y="5504877"/>
            <a:chExt cx="5971671" cy="1444651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3FD93CC3-F7A4-4871-A8A5-AFBBBF04C4D8}"/>
                </a:ext>
              </a:extLst>
            </p:cNvPr>
            <p:cNvGrpSpPr/>
            <p:nvPr/>
          </p:nvGrpSpPr>
          <p:grpSpPr>
            <a:xfrm flipH="1">
              <a:off x="6821905" y="5504877"/>
              <a:ext cx="5370096" cy="1444651"/>
              <a:chOff x="-2" y="0"/>
              <a:chExt cx="5370096" cy="1444651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07FF47E1-0C13-4D04-93EA-046AD5406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" y="939421"/>
                <a:ext cx="5370096" cy="0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995E699E-3497-4EC3-9C88-7B7E5C1C0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175" y="0"/>
                <a:ext cx="0" cy="1444651"/>
              </a:xfrm>
              <a:prstGeom prst="line">
                <a:avLst/>
              </a:prstGeom>
              <a:ln w="7620">
                <a:solidFill>
                  <a:srgbClr val="ED7D3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5AEA00B-274D-46E7-B2E9-C52896AB0A6B}"/>
                </a:ext>
              </a:extLst>
            </p:cNvPr>
            <p:cNvSpPr txBox="1"/>
            <p:nvPr/>
          </p:nvSpPr>
          <p:spPr>
            <a:xfrm>
              <a:off x="6220330" y="6478619"/>
              <a:ext cx="558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Aftermarket Forum 16 </a:t>
              </a:r>
              <a:r>
                <a:rPr lang="ru-RU" sz="1800" kern="1200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февраля 2021 г.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8" y="487106"/>
            <a:ext cx="4887611" cy="5797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66" y="2314705"/>
            <a:ext cx="4218252" cy="3297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3743829"/>
            <a:ext cx="2281483" cy="27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38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626</Words>
  <Application>Microsoft Office PowerPoint</Application>
  <PresentationFormat>Произвольный</PresentationFormat>
  <Paragraphs>91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AUTO3N. ИТОГИ 2020 Рейтинг брендов по итогам продаж  на платформе auto3n.ru</vt:lpstr>
      <vt:lpstr>   Данные:</vt:lpstr>
      <vt:lpstr>Рейтинг наиболее продаваемых брендов  оригинальных запчастей: </vt:lpstr>
      <vt:lpstr>Рейтинг наиболее продаваемых брендов  неоригинальных запчастей: </vt:lpstr>
      <vt:lpstr>Рейтинг наиболее продаваемых  брендов моторных масел</vt:lpstr>
      <vt:lpstr>Другие цифры:</vt:lpstr>
      <vt:lpstr>НОВЫЙ ПРОЕКТ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и преимущества цифрового ведения магазинов. Цифровизация рынка сбыта</dc:title>
  <dc:creator>*</dc:creator>
  <cp:lastModifiedBy>Сергей</cp:lastModifiedBy>
  <cp:revision>58</cp:revision>
  <dcterms:created xsi:type="dcterms:W3CDTF">2021-02-12T11:33:35Z</dcterms:created>
  <dcterms:modified xsi:type="dcterms:W3CDTF">2021-03-19T09:50:58Z</dcterms:modified>
</cp:coreProperties>
</file>